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60" r:id="rId4"/>
    <p:sldId id="257" r:id="rId5"/>
    <p:sldId id="258" r:id="rId6"/>
    <p:sldId id="259" r:id="rId7"/>
  </p:sldIdLst>
  <p:sldSz cx="14630400" cy="8229600"/>
  <p:notesSz cx="8229600" cy="14630400"/>
  <p:embeddedFontLst>
    <p:embeddedFont>
      <p:font typeface="Roboto" panose="02000000000000000000" pitchFamily="2" charset="0"/>
      <p:regular r:id="rId9"/>
      <p:bold r:id="rId10"/>
      <p:italic r:id="rId11"/>
      <p:boldItalic r:id="rId12"/>
    </p:embeddedFont>
    <p:embeddedFont>
      <p:font typeface="Saira Medium" pitchFamily="2" charset="77"/>
      <p:regular r:id="rId13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45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213AA-2A15-121B-294E-A1F16E389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F9AF01-FE50-57BD-BDB5-CBB9E7E27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92956-6AAB-15A2-0540-35933B3CC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BB54-99E4-E91C-F556-78D0C3F9B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2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maidchart.com/play?utm_source=mermaid_live_editor&amp;utm_medium=main_menu#pako:eNqlWVtvG7cS_isLAz1oUaTAeQ3aAordNmrtVLWcPPmF5lISYS65JbmSN2392zu87XK4Wkk5Jw8xd3ib-Th3_XVFVc2u3l5RQYy54WSrSfMov_qq-mHun5-9VppVHw3T1R2RZMsaJu25bf6KsOmvR1lV366t5nJbdUBZ1iVFkoblNNYQLnJCC6cdlK7fE7PL6Ruujf1Q7IarR9oNseyBN6yqYfCr4pLVmO5W36otl-GI7slQzVvLlXzgwL3JCX2LLmq12nDBlg2A4unvlBKMyIqbBbV8D0RP1mzLjWX662_8p3C3jWPV2fjRtY7JVTg10jQzzK6i-MM6eLma5by6mX_cdQH4Rd1wiZEnjhSh99O3bM9EIPuhn7kFRl9XTDfcGDj2tWqHsYnSNKBEGvi8Vk3TSW77yFXjlcM9uYkUqplfJy1oTKTtOTv462_gKZ8UGYQK298R-QzcrnvAqxmE8nr0_d9v3gTBHOms1j4ARE7u_1Qrpe1GCa4uU9q4cUGp6qQtQAzEqQZHyg2jvCGi2nNtOyLeEUEkZWjKKkvEUu4ZSFhPZ_zrg0IaE14qXOg0L10-aOGgwgHn2n2fUsMts5EhpG-YRomgnXAnO24-EdGlGdgOirFRunHL7xgIT02hdwPUGLY2kTFwGE0Eg78YkWtwCX2BzinkkIF_9JLWEYiTMt74e0ZBx5n3SjjFMNhak2gFEnExxmEXiBiFGXCMVfR53TdPKljmEqxoC2bwZ0ekBatDAJA9mCRYTwcI8ULhaKc12N90YgbodgbHttN0RwwLaoaBHLFH4FxnV484YtQzzNZOZIxYiUIkU9W0RPajlz8nq2qZnFJ3fLubUoU6jMRbBdftleiKmxqin5m9Ji3illGr9Dn1AwiOA-M_34MHVrofqXf-JjiPIGzvGRHugjSR4eg8GMM4Wkc6ZX0zePujvPexaXReG9vjqrZo3H0YHQv_GUuadrxtbYntDHDi_njy7xoijmdCpRE6HZhupz6BPEe1jLCzF0Y7uNbdMTg7MHCRUwK2gYXSI_7MWOnvPGcYac_i_4D0nJBfiPRZLHL02UvLdT_EDc_CFP4yziwSoq0glPlNCM-cEkFHi3aMPj9ovgWpIDeouctfDI71j1f_fbyq3rz5EUbghXv4wGH5URZhOt_hRlnQP7EyO5tdstDL8SjHMHdkTfT8jzKFgGFm5M57unAhOzEf1Gt-_oI0aLGEDGghiegthOvLMqDFcgEZH2jAJP1JZKzKLiMUnyDvg4fM6c9SHQSrXVZn2DmvSKQ5MP1HxwbfB4Foz8FrSQNu2iZzJE6Wz2wN7pM3Y165ZdJnpfcMYgPQ4WikVkGy6x2xa-bT2SLOBOJsYufzYrf7DhZCpH2tmjCYN5H5RMwAe_GcLLtAfh9WRD6PSBD3YgkiP4WTOSaWu57pI3tPueZ4p3dQzThOiYAXG8vkIuTCQJiqCxE-sIPxGgnKVOhXpGJ-JaxfK8g-UPG1g4MFlHM4LfClRiAlBVlTV7-a9Dk-Z9j0WpHNBuI2q71RTZKeJ8HNbnjRYSKq4egMZ_SSvUDgpNaffefmolLmgWUJyQwNfA5Q5TZ4xMlkivwoc62eWXuXXnjOvaID0QsV7id-XO6BfiEN33Dq7RF80VpRTsRljugW3phpXyViRRHjRDLQkeJ1VOBvlAvB-_ysU-roVcGhch9Kz9dKh8HZMiLmYXF1nt-2eRUMlHQ8qumZ5qrmtDCOjBMscuRq1kOlPMGtwxmB06sjGT4wQEEhk92n_T5V84Hp8jpqUF2ESpmVggm7Rk8ZVOxAL8y-aOsAQ6nbgaSBjbqH3KxMjD5DbRZzq0EGsCdth3xnzIPkWDwnHBrysoLFnHKoNKxBc6nMKOdHEYssCrWB3BNHsDw_467R-U9oNWzV_KlztRaIVga2Bd1xtmdTdMk48WXwJpeqObDMCUJXswPYVZbPx8VPBIL9ksYTZqKfz_-u47EpqLvzHlRCprCHWeE6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7B1D8-4B5A-9C77-A2D6-29B59FD2CE41}"/>
              </a:ext>
            </a:extLst>
          </p:cNvPr>
          <p:cNvSpPr txBox="1"/>
          <p:nvPr/>
        </p:nvSpPr>
        <p:spPr>
          <a:xfrm>
            <a:off x="4002646" y="657225"/>
            <a:ext cx="6625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P04-TradeUp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2167A-DD02-B2E8-769B-0DF85B6E941F}"/>
              </a:ext>
            </a:extLst>
          </p:cNvPr>
          <p:cNvSpPr txBox="1"/>
          <p:nvPr/>
        </p:nvSpPr>
        <p:spPr>
          <a:xfrm>
            <a:off x="3451503" y="4630132"/>
            <a:ext cx="7727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M. Rayyan Khan	M. Umar Zubair	M. </a:t>
            </a:r>
            <a:r>
              <a:rPr lang="en-US" sz="2400" dirty="0" err="1">
                <a:solidFill>
                  <a:schemeClr val="bg1"/>
                </a:solidFill>
              </a:rPr>
              <a:t>Shahmir</a:t>
            </a:r>
            <a:r>
              <a:rPr lang="en-US" sz="2400" dirty="0">
                <a:solidFill>
                  <a:schemeClr val="bg1"/>
                </a:solidFill>
              </a:rPr>
              <a:t> Qazi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M. Ahmad		M. Raiyaan Junaid Hamid</a:t>
            </a:r>
          </a:p>
        </p:txBody>
      </p:sp>
    </p:spTree>
    <p:extLst>
      <p:ext uri="{BB962C8B-B14F-4D97-AF65-F5344CB8AC3E}">
        <p14:creationId xmlns:p14="http://schemas.microsoft.com/office/powerpoint/2010/main" val="125125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5430" y="433268"/>
            <a:ext cx="3939540" cy="492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 Case Diagram</a:t>
            </a:r>
            <a:endParaRPr lang="en-US" sz="31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537" y="1240632"/>
            <a:ext cx="11675326" cy="6555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96882-F25C-4CC7-365A-CC7760E23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E665FE2-7ED3-655C-68A4-632C03595FC2}"/>
              </a:ext>
            </a:extLst>
          </p:cNvPr>
          <p:cNvSpPr/>
          <p:nvPr/>
        </p:nvSpPr>
        <p:spPr>
          <a:xfrm>
            <a:off x="5345430" y="433268"/>
            <a:ext cx="3939540" cy="492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Class Diagram</a:t>
            </a:r>
            <a:endParaRPr lang="en-US" sz="3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4AEAC-0B2B-3636-32DF-321F1436B398}"/>
              </a:ext>
            </a:extLst>
          </p:cNvPr>
          <p:cNvSpPr txBox="1"/>
          <p:nvPr/>
        </p:nvSpPr>
        <p:spPr>
          <a:xfrm>
            <a:off x="6501003" y="3930134"/>
            <a:ext cx="162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Link to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0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322" y="366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Sequence Diagrams</a:t>
            </a:r>
            <a:endParaRPr lang="en-US" sz="31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01" y="1266136"/>
            <a:ext cx="7129819" cy="52650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7940" y="707609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Place Market Order</a:t>
            </a:r>
            <a:endParaRPr lang="en-US" sz="210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" y="1266136"/>
            <a:ext cx="7129819" cy="52650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39979" y="707609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 Login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5414" y="357783"/>
            <a:ext cx="4402098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Requirements Overview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455414" y="959525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Sources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55414" y="1398508"/>
            <a:ext cx="8233172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Stock Market Data (PSXTerminal API)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55414" y="1652111"/>
            <a:ext cx="8233172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Stock Market Data (Kaggle Dataset: Pakistan Stock Exchange Data 2021-2024)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55414" y="2055376"/>
            <a:ext cx="247471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Volume Requirements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55414" y="2494359"/>
            <a:ext cx="8233172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**Stocks Covered:** Aim for 200-500 listings.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55414" y="2747963"/>
            <a:ext cx="8233172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**Minimum Size:** ≥ 250,000 labeled training examples (after 60-day lookback).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455414" y="3001566"/>
            <a:ext cx="8233172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**Ideal Size:** Can achieve 1–3M raw daily rows and ≥ 1M training examples.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455414" y="3255169"/>
            <a:ext cx="8233172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**History Rule:** Only train on symbols with ≥ 3 years of continuous data.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55414" y="3658433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Target Label Options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455414" y="4292560"/>
            <a:ext cx="8233172" cy="1725097"/>
          </a:xfrm>
          <a:prstGeom prst="roundRect">
            <a:avLst>
              <a:gd name="adj" fmla="val 4240"/>
            </a:avLst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Shape 11"/>
          <p:cNvSpPr/>
          <p:nvPr/>
        </p:nvSpPr>
        <p:spPr>
          <a:xfrm>
            <a:off x="455414" y="4277320"/>
            <a:ext cx="8233172" cy="60960"/>
          </a:xfrm>
          <a:prstGeom prst="roundRect">
            <a:avLst>
              <a:gd name="adj" fmla="val 192125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Shape 12"/>
          <p:cNvSpPr/>
          <p:nvPr/>
        </p:nvSpPr>
        <p:spPr>
          <a:xfrm>
            <a:off x="4376857" y="4097417"/>
            <a:ext cx="390287" cy="390287"/>
          </a:xfrm>
          <a:prstGeom prst="roundRect">
            <a:avLst>
              <a:gd name="adj" fmla="val 234289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6" name="Text 13"/>
          <p:cNvSpPr/>
          <p:nvPr/>
        </p:nvSpPr>
        <p:spPr>
          <a:xfrm>
            <a:off x="4493895" y="4194929"/>
            <a:ext cx="156091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00670" y="4617839"/>
            <a:ext cx="3116937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Option A — Next-day Return (Regression)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00670" y="4899065"/>
            <a:ext cx="7942659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"What % will this stock move tomorrow?"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600670" y="5271849"/>
            <a:ext cx="794265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70" y="5271849"/>
            <a:ext cx="7942659" cy="227767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00670" y="5664279"/>
            <a:ext cx="7942659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 Close today = 100, tomorrow = 103 → return = +3%</a:t>
            </a:r>
            <a:endParaRPr lang="en-US" sz="1000" dirty="0"/>
          </a:p>
        </p:txBody>
      </p:sp>
      <p:sp>
        <p:nvSpPr>
          <p:cNvPr id="22" name="Shape 18"/>
          <p:cNvSpPr/>
          <p:nvPr/>
        </p:nvSpPr>
        <p:spPr>
          <a:xfrm>
            <a:off x="455414" y="6342817"/>
            <a:ext cx="8233172" cy="1532096"/>
          </a:xfrm>
          <a:prstGeom prst="roundRect">
            <a:avLst>
              <a:gd name="adj" fmla="val 4775"/>
            </a:avLst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3" name="Shape 19"/>
          <p:cNvSpPr/>
          <p:nvPr/>
        </p:nvSpPr>
        <p:spPr>
          <a:xfrm>
            <a:off x="455414" y="6327577"/>
            <a:ext cx="8233172" cy="60960"/>
          </a:xfrm>
          <a:prstGeom prst="roundRect">
            <a:avLst>
              <a:gd name="adj" fmla="val 192125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4" name="Shape 20"/>
          <p:cNvSpPr/>
          <p:nvPr/>
        </p:nvSpPr>
        <p:spPr>
          <a:xfrm>
            <a:off x="4376857" y="6147673"/>
            <a:ext cx="390287" cy="390287"/>
          </a:xfrm>
          <a:prstGeom prst="roundRect">
            <a:avLst>
              <a:gd name="adj" fmla="val 234289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Text 21"/>
          <p:cNvSpPr/>
          <p:nvPr/>
        </p:nvSpPr>
        <p:spPr>
          <a:xfrm>
            <a:off x="4493895" y="6245185"/>
            <a:ext cx="156091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600670" y="6668095"/>
            <a:ext cx="2716649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Option B — Up/Down (Classification)</a:t>
            </a:r>
            <a:endParaRPr lang="en-US" sz="1250" dirty="0"/>
          </a:p>
        </p:txBody>
      </p:sp>
      <p:sp>
        <p:nvSpPr>
          <p:cNvPr id="27" name="Text 23"/>
          <p:cNvSpPr/>
          <p:nvPr/>
        </p:nvSpPr>
        <p:spPr>
          <a:xfrm>
            <a:off x="600670" y="6949321"/>
            <a:ext cx="7942659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"Will the stock be up or down tomorrow?"</a:t>
            </a:r>
            <a:endParaRPr lang="en-US" sz="1000" dirty="0"/>
          </a:p>
        </p:txBody>
      </p:sp>
      <p:sp>
        <p:nvSpPr>
          <p:cNvPr id="28" name="Text 24"/>
          <p:cNvSpPr/>
          <p:nvPr/>
        </p:nvSpPr>
        <p:spPr>
          <a:xfrm>
            <a:off x="600670" y="7235428"/>
            <a:ext cx="7942659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Label:</a:t>
            </a: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 if </a:t>
            </a:r>
            <a:r>
              <a:rPr lang="en-US" sz="100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return_{t+1} &gt; 0</a:t>
            </a: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else 0</a:t>
            </a:r>
            <a:endParaRPr lang="en-US" sz="1000" dirty="0"/>
          </a:p>
        </p:txBody>
      </p:sp>
      <p:sp>
        <p:nvSpPr>
          <p:cNvPr id="29" name="Text 25"/>
          <p:cNvSpPr/>
          <p:nvPr/>
        </p:nvSpPr>
        <p:spPr>
          <a:xfrm>
            <a:off x="600670" y="7521535"/>
            <a:ext cx="7942659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Simple, good for beginners; outputs probability of going up.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4874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Fairness &amp; Model Requirements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836176"/>
            <a:ext cx="226897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Fairness Requirements: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396835" y="1218843"/>
            <a:ext cx="8350329" cy="683776"/>
          </a:xfrm>
          <a:prstGeom prst="roundRect">
            <a:avLst>
              <a:gd name="adj" fmla="val 14928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412075" y="1234083"/>
            <a:ext cx="453628" cy="653296"/>
          </a:xfrm>
          <a:prstGeom prst="roundRect">
            <a:avLst>
              <a:gd name="adj" fmla="val 18470"/>
            </a:avLst>
          </a:prstGeom>
          <a:solidFill>
            <a:srgbClr val="03030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4"/>
          <p:cNvSpPr/>
          <p:nvPr/>
        </p:nvSpPr>
        <p:spPr>
          <a:xfrm>
            <a:off x="979051" y="1347430"/>
            <a:ext cx="177176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Sectors (types of business)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979051" y="1592580"/>
            <a:ext cx="77528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no single sector exceeds 25%; minimum 5% for real sectors.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396835" y="2015966"/>
            <a:ext cx="8350329" cy="683776"/>
          </a:xfrm>
          <a:prstGeom prst="roundRect">
            <a:avLst>
              <a:gd name="adj" fmla="val 14928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0" name="Shape 7"/>
          <p:cNvSpPr/>
          <p:nvPr/>
        </p:nvSpPr>
        <p:spPr>
          <a:xfrm>
            <a:off x="412075" y="2031206"/>
            <a:ext cx="453628" cy="653296"/>
          </a:xfrm>
          <a:prstGeom prst="roundRect">
            <a:avLst>
              <a:gd name="adj" fmla="val 18470"/>
            </a:avLst>
          </a:prstGeom>
          <a:solidFill>
            <a:srgbClr val="03030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979051" y="2144554"/>
            <a:ext cx="176248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Company size (market cap)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979051" y="2389703"/>
            <a:ext cx="77528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small, medium, and large companies, aiming for ~33% each.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396835" y="2813090"/>
            <a:ext cx="8350329" cy="683776"/>
          </a:xfrm>
          <a:prstGeom prst="roundRect">
            <a:avLst>
              <a:gd name="adj" fmla="val 14928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4" name="Shape 11"/>
          <p:cNvSpPr/>
          <p:nvPr/>
        </p:nvSpPr>
        <p:spPr>
          <a:xfrm>
            <a:off x="412075" y="2828330"/>
            <a:ext cx="453628" cy="653296"/>
          </a:xfrm>
          <a:prstGeom prst="roundRect">
            <a:avLst>
              <a:gd name="adj" fmla="val 18470"/>
            </a:avLst>
          </a:prstGeom>
          <a:solidFill>
            <a:srgbClr val="03030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Text 12"/>
          <p:cNvSpPr/>
          <p:nvPr/>
        </p:nvSpPr>
        <p:spPr>
          <a:xfrm>
            <a:off x="979051" y="2941677"/>
            <a:ext cx="169140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Liquidity (trading volume)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979051" y="3186827"/>
            <a:ext cx="77528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 stocks into 5 groups; each group must have at least 15% of samples.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396835" y="3610213"/>
            <a:ext cx="8350329" cy="683776"/>
          </a:xfrm>
          <a:prstGeom prst="roundRect">
            <a:avLst>
              <a:gd name="adj" fmla="val 14928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8" name="Shape 15"/>
          <p:cNvSpPr/>
          <p:nvPr/>
        </p:nvSpPr>
        <p:spPr>
          <a:xfrm>
            <a:off x="412075" y="3625453"/>
            <a:ext cx="453628" cy="653296"/>
          </a:xfrm>
          <a:prstGeom prst="roundRect">
            <a:avLst>
              <a:gd name="adj" fmla="val 18470"/>
            </a:avLst>
          </a:prstGeom>
          <a:solidFill>
            <a:srgbClr val="03030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9" name="Text 16"/>
          <p:cNvSpPr/>
          <p:nvPr/>
        </p:nvSpPr>
        <p:spPr>
          <a:xfrm>
            <a:off x="979051" y="3738801"/>
            <a:ext cx="162222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Company age (since IPO)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979051" y="3983950"/>
            <a:ext cx="77528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Cover new (≤2 yrs), mid (2–5 yrs), and old (&gt;5 yrs); aim for ≥10% each.</a:t>
            </a:r>
            <a:endParaRPr lang="en-US" sz="850" dirty="0"/>
          </a:p>
        </p:txBody>
      </p:sp>
      <p:sp>
        <p:nvSpPr>
          <p:cNvPr id="21" name="Shape 18"/>
          <p:cNvSpPr/>
          <p:nvPr/>
        </p:nvSpPr>
        <p:spPr>
          <a:xfrm>
            <a:off x="396835" y="4407337"/>
            <a:ext cx="8350329" cy="683776"/>
          </a:xfrm>
          <a:prstGeom prst="roundRect">
            <a:avLst>
              <a:gd name="adj" fmla="val 14928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22" name="Shape 19"/>
          <p:cNvSpPr/>
          <p:nvPr/>
        </p:nvSpPr>
        <p:spPr>
          <a:xfrm>
            <a:off x="412075" y="4422577"/>
            <a:ext cx="453628" cy="653296"/>
          </a:xfrm>
          <a:prstGeom prst="roundRect">
            <a:avLst>
              <a:gd name="adj" fmla="val 18470"/>
            </a:avLst>
          </a:prstGeom>
          <a:solidFill>
            <a:srgbClr val="03030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3" name="Text 20"/>
          <p:cNvSpPr/>
          <p:nvPr/>
        </p:nvSpPr>
        <p:spPr>
          <a:xfrm>
            <a:off x="979051" y="4535924"/>
            <a:ext cx="164032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Market moods (volatility)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979051" y="4781074"/>
            <a:ext cx="77528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calm and volatile periods; ≥10% from the wildest 20% of days/stocks.</a:t>
            </a:r>
            <a:endParaRPr lang="en-US" sz="850" dirty="0"/>
          </a:p>
        </p:txBody>
      </p:sp>
      <p:sp>
        <p:nvSpPr>
          <p:cNvPr id="25" name="Shape 22"/>
          <p:cNvSpPr/>
          <p:nvPr/>
        </p:nvSpPr>
        <p:spPr>
          <a:xfrm>
            <a:off x="396835" y="5204460"/>
            <a:ext cx="8350329" cy="683776"/>
          </a:xfrm>
          <a:prstGeom prst="roundRect">
            <a:avLst>
              <a:gd name="adj" fmla="val 14928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26" name="Shape 23"/>
          <p:cNvSpPr/>
          <p:nvPr/>
        </p:nvSpPr>
        <p:spPr>
          <a:xfrm>
            <a:off x="412075" y="5219700"/>
            <a:ext cx="453628" cy="653296"/>
          </a:xfrm>
          <a:prstGeom prst="roundRect">
            <a:avLst>
              <a:gd name="adj" fmla="val 18470"/>
            </a:avLst>
          </a:prstGeom>
          <a:solidFill>
            <a:srgbClr val="030303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7" name="Text 24"/>
          <p:cNvSpPr/>
          <p:nvPr/>
        </p:nvSpPr>
        <p:spPr>
          <a:xfrm>
            <a:off x="979051" y="5333048"/>
            <a:ext cx="162151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Delisted/renamed stocks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979051" y="5578197"/>
            <a:ext cx="77528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Retain these stocks; do not train only on survivors.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396835" y="6058257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Requirements: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396835" y="644092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Training strategy:</a:t>
            </a:r>
            <a:endParaRPr lang="en-US" sz="1100" dirty="0"/>
          </a:p>
        </p:txBody>
      </p:sp>
      <p:sp>
        <p:nvSpPr>
          <p:cNvPr id="31" name="Text 28"/>
          <p:cNvSpPr/>
          <p:nvPr/>
        </p:nvSpPr>
        <p:spPr>
          <a:xfrm>
            <a:off x="396835" y="678811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target: next-day return (regression)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396835" y="7009209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Secondary target: Up/Down (classification)</a:t>
            </a:r>
            <a:endParaRPr lang="en-US" sz="850" dirty="0"/>
          </a:p>
        </p:txBody>
      </p:sp>
      <p:sp>
        <p:nvSpPr>
          <p:cNvPr id="33" name="Text 30"/>
          <p:cNvSpPr/>
          <p:nvPr/>
        </p:nvSpPr>
        <p:spPr>
          <a:xfrm>
            <a:off x="396835" y="7230308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window: 60 trading days to predict next day (t+1)</a:t>
            </a:r>
            <a:endParaRPr lang="en-US" sz="850" dirty="0"/>
          </a:p>
        </p:txBody>
      </p:sp>
      <p:sp>
        <p:nvSpPr>
          <p:cNvPr id="34" name="Text 31"/>
          <p:cNvSpPr/>
          <p:nvPr/>
        </p:nvSpPr>
        <p:spPr>
          <a:xfrm>
            <a:off x="396835" y="7581781"/>
            <a:ext cx="158638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395</Words>
  <Application>Microsoft Macintosh PowerPoint</Application>
  <PresentationFormat>Custom</PresentationFormat>
  <Paragraphs>53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Roboto</vt:lpstr>
      <vt:lpstr>Arial</vt:lpstr>
      <vt:lpstr>Saira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Mohammed Raiyaan Junaid Hamid</cp:lastModifiedBy>
  <cp:revision>3</cp:revision>
  <dcterms:created xsi:type="dcterms:W3CDTF">2025-09-26T05:39:46Z</dcterms:created>
  <dcterms:modified xsi:type="dcterms:W3CDTF">2025-09-26T08:16:05Z</dcterms:modified>
</cp:coreProperties>
</file>